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10287000" cx="18288000"/>
  <p:notesSz cx="6858000" cy="9144000"/>
  <p:embeddedFontLst>
    <p:embeddedFont>
      <p:font typeface="League Spartan"/>
      <p:regular r:id="rId16"/>
      <p:bold r:id="rId17"/>
    </p:embeddedFont>
    <p:embeddedFont>
      <p:font typeface="Montserrat Medium"/>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2" roundtripDataSignature="AMtx7mgS/dCq5K32Yv6p4zWSdfeqFiilp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80C46E0-6655-4B68-BB50-BE8A0AC8DA4F}">
  <a:tblStyle styleId="{980C46E0-6655-4B68-BB50-BE8A0AC8DA4F}"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Medium-italic.fntdata"/><Relationship Id="rId11" Type="http://schemas.openxmlformats.org/officeDocument/2006/relationships/slide" Target="slides/slide5.xml"/><Relationship Id="rId22" Type="http://customschemas.google.com/relationships/presentationmetadata" Target="metadata"/><Relationship Id="rId10" Type="http://schemas.openxmlformats.org/officeDocument/2006/relationships/slide" Target="slides/slide4.xml"/><Relationship Id="rId21" Type="http://schemas.openxmlformats.org/officeDocument/2006/relationships/font" Target="fonts/MontserratMedium-bold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LeagueSpartan-bold.fntdata"/><Relationship Id="rId16" Type="http://schemas.openxmlformats.org/officeDocument/2006/relationships/font" Target="fonts/LeagueSpartan-regular.fntdata"/><Relationship Id="rId5" Type="http://schemas.openxmlformats.org/officeDocument/2006/relationships/slideMaster" Target="slideMasters/slideMaster1.xml"/><Relationship Id="rId19" Type="http://schemas.openxmlformats.org/officeDocument/2006/relationships/font" Target="fonts/MontserratMedium-bold.fntdata"/><Relationship Id="rId6" Type="http://schemas.openxmlformats.org/officeDocument/2006/relationships/notesMaster" Target="notesMasters/notesMaster1.xml"/><Relationship Id="rId18" Type="http://schemas.openxmlformats.org/officeDocument/2006/relationships/font" Target="fonts/MontserratMedium-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4.jpg>
</file>

<file path=ppt/media/image16.jpg>
</file>

<file path=ppt/media/image2.png>
</file>

<file path=ppt/media/image3.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0"/>
          <p:cNvSpPr/>
          <p:nvPr>
            <p:ph idx="2" type="pic"/>
          </p:nvPr>
        </p:nvSpPr>
        <p:spPr>
          <a:xfrm>
            <a:off x="1792288" y="612775"/>
            <a:ext cx="5486400" cy="4114800"/>
          </a:xfrm>
          <a:prstGeom prst="rect">
            <a:avLst/>
          </a:prstGeom>
          <a:noFill/>
          <a:ln>
            <a:noFill/>
          </a:ln>
        </p:spPr>
      </p:sp>
      <p:sp>
        <p:nvSpPr>
          <p:cNvPr id="64" name="Google Shape;64;p2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jp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4.jp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4.jpg"/><Relationship Id="rId4" Type="http://schemas.openxmlformats.org/officeDocument/2006/relationships/image" Target="../media/image3.png"/><Relationship Id="rId5"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jp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8.jpg"/><Relationship Id="rId7"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4.jp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jpg"/><Relationship Id="rId4" Type="http://schemas.openxmlformats.org/officeDocument/2006/relationships/image" Target="../media/image12.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jp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6286" l="-16803" r="0" t="-18303"/>
            </a:stretch>
          </a:blipFill>
          <a:ln>
            <a:noFill/>
          </a:ln>
        </p:spPr>
      </p:sp>
      <p:sp>
        <p:nvSpPr>
          <p:cNvPr id="85" name="Google Shape;85;p1"/>
          <p:cNvSpPr/>
          <p:nvPr/>
        </p:nvSpPr>
        <p:spPr>
          <a:xfrm>
            <a:off x="1409908" y="1256948"/>
            <a:ext cx="14856501" cy="8895330"/>
          </a:xfrm>
          <a:custGeom>
            <a:rect b="b" l="l" r="r" t="t"/>
            <a:pathLst>
              <a:path extrusionOk="0" h="8895330" w="14856501">
                <a:moveTo>
                  <a:pt x="0" y="0"/>
                </a:moveTo>
                <a:lnTo>
                  <a:pt x="14856501" y="0"/>
                </a:lnTo>
                <a:lnTo>
                  <a:pt x="14856501" y="8895330"/>
                </a:lnTo>
                <a:lnTo>
                  <a:pt x="0" y="8895330"/>
                </a:lnTo>
                <a:lnTo>
                  <a:pt x="0" y="0"/>
                </a:lnTo>
                <a:close/>
              </a:path>
            </a:pathLst>
          </a:custGeom>
          <a:blipFill rotWithShape="1">
            <a:blip r:embed="rId4">
              <a:alphaModFix amt="85000"/>
            </a:blip>
            <a:stretch>
              <a:fillRect b="0" l="0" r="0" t="0"/>
            </a:stretch>
          </a:blipFill>
          <a:ln>
            <a:noFill/>
          </a:ln>
        </p:spPr>
      </p:sp>
      <p:sp>
        <p:nvSpPr>
          <p:cNvPr id="86" name="Google Shape;86;p1"/>
          <p:cNvSpPr txBox="1"/>
          <p:nvPr/>
        </p:nvSpPr>
        <p:spPr>
          <a:xfrm>
            <a:off x="2555677" y="3499077"/>
            <a:ext cx="13176647" cy="3151527"/>
          </a:xfrm>
          <a:prstGeom prst="rect">
            <a:avLst/>
          </a:prstGeom>
          <a:noFill/>
          <a:ln>
            <a:noFill/>
          </a:ln>
        </p:spPr>
        <p:txBody>
          <a:bodyPr anchorCtr="0" anchor="t" bIns="0" lIns="0" spcFirstLastPara="1" rIns="0" wrap="square" tIns="0">
            <a:spAutoFit/>
          </a:bodyPr>
          <a:lstStyle/>
          <a:p>
            <a:pPr indent="0" lvl="0" marL="0" marR="0" rtl="0" algn="ctr">
              <a:lnSpc>
                <a:spcPct val="119007"/>
              </a:lnSpc>
              <a:spcBef>
                <a:spcPts val="0"/>
              </a:spcBef>
              <a:spcAft>
                <a:spcPts val="0"/>
              </a:spcAft>
              <a:buNone/>
            </a:pPr>
            <a:r>
              <a:rPr b="1" i="0" lang="en-US" sz="10438" u="none" cap="none" strike="noStrike">
                <a:solidFill>
                  <a:srgbClr val="FFFFFF"/>
                </a:solidFill>
                <a:latin typeface="League Spartan"/>
                <a:ea typeface="League Spartan"/>
                <a:cs typeface="League Spartan"/>
                <a:sym typeface="League Spartan"/>
              </a:rPr>
              <a:t>KRINO INSIGHT</a:t>
            </a:r>
            <a:endParaRPr/>
          </a:p>
          <a:p>
            <a:pPr indent="0" lvl="0" marL="0" marR="0" rtl="0" algn="ctr">
              <a:lnSpc>
                <a:spcPct val="119007"/>
              </a:lnSpc>
              <a:spcBef>
                <a:spcPts val="0"/>
              </a:spcBef>
              <a:spcAft>
                <a:spcPts val="0"/>
              </a:spcAft>
              <a:buNone/>
            </a:pPr>
            <a:r>
              <a:t/>
            </a:r>
            <a:endParaRPr b="1" i="0" sz="10438" u="none" cap="none" strike="noStrike">
              <a:solidFill>
                <a:srgbClr val="FFFFFF"/>
              </a:solidFill>
              <a:latin typeface="League Spartan"/>
              <a:ea typeface="League Spartan"/>
              <a:cs typeface="League Spartan"/>
              <a:sym typeface="League Spartan"/>
            </a:endParaRPr>
          </a:p>
        </p:txBody>
      </p:sp>
      <p:sp>
        <p:nvSpPr>
          <p:cNvPr id="87" name="Google Shape;87;p1"/>
          <p:cNvSpPr txBox="1"/>
          <p:nvPr/>
        </p:nvSpPr>
        <p:spPr>
          <a:xfrm>
            <a:off x="3860783" y="5944893"/>
            <a:ext cx="9954751" cy="1401896"/>
          </a:xfrm>
          <a:prstGeom prst="rect">
            <a:avLst/>
          </a:prstGeom>
          <a:noFill/>
          <a:ln>
            <a:noFill/>
          </a:ln>
        </p:spPr>
        <p:txBody>
          <a:bodyPr anchorCtr="0" anchor="t" bIns="0" lIns="0" spcFirstLastPara="1" rIns="0" wrap="square" tIns="0">
            <a:spAutoFit/>
          </a:bodyPr>
          <a:lstStyle/>
          <a:p>
            <a:pPr indent="0" lvl="0" marL="0" marR="0" rtl="0" algn="l">
              <a:lnSpc>
                <a:spcPct val="122005"/>
              </a:lnSpc>
              <a:spcBef>
                <a:spcPts val="0"/>
              </a:spcBef>
              <a:spcAft>
                <a:spcPts val="0"/>
              </a:spcAft>
              <a:buNone/>
            </a:pPr>
            <a:r>
              <a:rPr b="0" i="1" lang="en-US" sz="3072" u="none" cap="none" strike="noStrike">
                <a:solidFill>
                  <a:srgbClr val="FFFFFF"/>
                </a:solidFill>
                <a:latin typeface="League Spartan"/>
                <a:ea typeface="League Spartan"/>
                <a:cs typeface="League Spartan"/>
                <a:sym typeface="League Spartan"/>
              </a:rPr>
              <a:t>Integrantes: Benjamín Ruiz, Cristian Mansilla, Matías Soto</a:t>
            </a:r>
            <a:endParaRPr/>
          </a:p>
          <a:p>
            <a:pPr indent="0" lvl="0" marL="0" marR="0" rtl="0" algn="ctr">
              <a:lnSpc>
                <a:spcPct val="122005"/>
              </a:lnSpc>
              <a:spcBef>
                <a:spcPts val="0"/>
              </a:spcBef>
              <a:spcAft>
                <a:spcPts val="0"/>
              </a:spcAft>
              <a:buNone/>
            </a:pPr>
            <a:r>
              <a:t/>
            </a:r>
            <a:endParaRPr b="0" i="1" sz="3072" u="none" cap="none" strike="noStrike">
              <a:solidFill>
                <a:srgbClr val="FFFFFF"/>
              </a:solidFill>
              <a:latin typeface="League Spartan"/>
              <a:ea typeface="League Spartan"/>
              <a:cs typeface="League Spartan"/>
              <a:sym typeface="League Spart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4"/>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57" l="0" r="0" t="-9258"/>
            </a:stretch>
          </a:blipFill>
          <a:ln>
            <a:noFill/>
          </a:ln>
        </p:spPr>
      </p:sp>
      <p:sp>
        <p:nvSpPr>
          <p:cNvPr id="93" name="Google Shape;93;p4"/>
          <p:cNvSpPr/>
          <p:nvPr/>
        </p:nvSpPr>
        <p:spPr>
          <a:xfrm>
            <a:off x="12014494" y="4600359"/>
            <a:ext cx="5244806" cy="2737635"/>
          </a:xfrm>
          <a:custGeom>
            <a:rect b="b" l="l" r="r" t="t"/>
            <a:pathLst>
              <a:path extrusionOk="0" h="2737635" w="5244806">
                <a:moveTo>
                  <a:pt x="0" y="0"/>
                </a:moveTo>
                <a:lnTo>
                  <a:pt x="5244806" y="0"/>
                </a:lnTo>
                <a:lnTo>
                  <a:pt x="5244806" y="2737635"/>
                </a:lnTo>
                <a:lnTo>
                  <a:pt x="0" y="2737635"/>
                </a:lnTo>
                <a:lnTo>
                  <a:pt x="0" y="0"/>
                </a:lnTo>
                <a:close/>
              </a:path>
            </a:pathLst>
          </a:custGeom>
          <a:blipFill rotWithShape="1">
            <a:blip r:embed="rId4">
              <a:alphaModFix/>
            </a:blip>
            <a:stretch>
              <a:fillRect b="0" l="0" r="0" t="0"/>
            </a:stretch>
          </a:blipFill>
          <a:ln>
            <a:noFill/>
          </a:ln>
        </p:spPr>
      </p:sp>
      <p:sp>
        <p:nvSpPr>
          <p:cNvPr id="94" name="Google Shape;94;p4"/>
          <p:cNvSpPr txBox="1"/>
          <p:nvPr/>
        </p:nvSpPr>
        <p:spPr>
          <a:xfrm>
            <a:off x="2776228" y="1236620"/>
            <a:ext cx="12735545" cy="1025271"/>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7200" u="none" cap="none" strike="noStrike">
                <a:solidFill>
                  <a:srgbClr val="F4F8FF"/>
                </a:solidFill>
                <a:latin typeface="League Spartan"/>
                <a:ea typeface="League Spartan"/>
                <a:cs typeface="League Spartan"/>
                <a:sym typeface="League Spartan"/>
              </a:rPr>
              <a:t>Descripción del Proyecto</a:t>
            </a:r>
            <a:endParaRPr/>
          </a:p>
        </p:txBody>
      </p:sp>
      <p:sp>
        <p:nvSpPr>
          <p:cNvPr id="95" name="Google Shape;95;p4"/>
          <p:cNvSpPr txBox="1"/>
          <p:nvPr/>
        </p:nvSpPr>
        <p:spPr>
          <a:xfrm>
            <a:off x="1028700" y="3269017"/>
            <a:ext cx="10125900" cy="6270600"/>
          </a:xfrm>
          <a:prstGeom prst="rect">
            <a:avLst/>
          </a:prstGeom>
          <a:noFill/>
          <a:ln>
            <a:noFill/>
          </a:ln>
        </p:spPr>
        <p:txBody>
          <a:bodyPr anchorCtr="0" anchor="t" bIns="0" lIns="0" spcFirstLastPara="1" rIns="0" wrap="square" tIns="0">
            <a:spAutoFit/>
          </a:bodyPr>
          <a:lstStyle/>
          <a:p>
            <a:pPr indent="0" lvl="0" marL="0" marR="0" rtl="0" algn="ctr">
              <a:lnSpc>
                <a:spcPct val="157031"/>
              </a:lnSpc>
              <a:spcBef>
                <a:spcPts val="0"/>
              </a:spcBef>
              <a:spcAft>
                <a:spcPts val="0"/>
              </a:spcAft>
              <a:buNone/>
            </a:pPr>
            <a:r>
              <a:rPr b="1" i="0" lang="en-US" sz="2439" u="none" cap="none" strike="noStrike">
                <a:solidFill>
                  <a:srgbClr val="FFFFFF"/>
                </a:solidFill>
                <a:latin typeface="Montserrat Medium"/>
                <a:ea typeface="Montserrat Medium"/>
                <a:cs typeface="Montserrat Medium"/>
                <a:sym typeface="Montserrat Medium"/>
              </a:rPr>
              <a:t>Plataforma web, que integra agentes de inteligencia artificial para asistir en la corrección de evaluaciones académicas. Su objetivo es optimizar el trabajo docente mediante la automatización de tareas repetitivas como la carga y asignación de pruebas, la corrección inicial basada en rúbricas y la generación de retroalimentación preliminar. Los docentes pueden revisar y ajustar los resultados generados por la IA, asegurando precisión y calidad antes de entregar las evaluaciones a los estudiantes. Estará pensado principalmente para asignaturas de programación, con ideas a futuro a escalar a otras áreas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57" l="0" r="0" t="-9258"/>
            </a:stretch>
          </a:blipFill>
          <a:ln>
            <a:noFill/>
          </a:ln>
        </p:spPr>
      </p:sp>
      <p:sp>
        <p:nvSpPr>
          <p:cNvPr id="101" name="Google Shape;101;p3"/>
          <p:cNvSpPr txBox="1"/>
          <p:nvPr/>
        </p:nvSpPr>
        <p:spPr>
          <a:xfrm>
            <a:off x="2776228" y="1236620"/>
            <a:ext cx="12735545" cy="1025271"/>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7200" u="none" cap="none" strike="noStrike">
                <a:solidFill>
                  <a:srgbClr val="F4F8FF"/>
                </a:solidFill>
                <a:latin typeface="League Spartan"/>
                <a:ea typeface="League Spartan"/>
                <a:cs typeface="League Spartan"/>
                <a:sym typeface="League Spartan"/>
              </a:rPr>
              <a:t>Re</a:t>
            </a:r>
            <a:r>
              <a:rPr b="1" i="0" lang="en-US" sz="7200" u="none" cap="none" strike="noStrike">
                <a:solidFill>
                  <a:srgbClr val="F4F8FF"/>
                </a:solidFill>
                <a:latin typeface="League Spartan"/>
                <a:ea typeface="League Spartan"/>
                <a:cs typeface="League Spartan"/>
                <a:sym typeface="League Spartan"/>
              </a:rPr>
              <a:t>levancia y justificación</a:t>
            </a:r>
            <a:endParaRPr/>
          </a:p>
        </p:txBody>
      </p:sp>
      <p:sp>
        <p:nvSpPr>
          <p:cNvPr id="102" name="Google Shape;102;p3"/>
          <p:cNvSpPr txBox="1"/>
          <p:nvPr/>
        </p:nvSpPr>
        <p:spPr>
          <a:xfrm>
            <a:off x="4081075" y="4107524"/>
            <a:ext cx="10125900" cy="5091600"/>
          </a:xfrm>
          <a:prstGeom prst="rect">
            <a:avLst/>
          </a:prstGeom>
          <a:noFill/>
          <a:ln>
            <a:noFill/>
          </a:ln>
        </p:spPr>
        <p:txBody>
          <a:bodyPr anchorCtr="0" anchor="t" bIns="0" lIns="0" spcFirstLastPara="1" rIns="0" wrap="square" tIns="0">
            <a:spAutoFit/>
          </a:bodyPr>
          <a:lstStyle/>
          <a:p>
            <a:pPr indent="0" lvl="0" marL="0" marR="0" rtl="0" algn="ctr">
              <a:lnSpc>
                <a:spcPct val="157031"/>
              </a:lnSpc>
              <a:spcBef>
                <a:spcPts val="0"/>
              </a:spcBef>
              <a:spcAft>
                <a:spcPts val="0"/>
              </a:spcAft>
              <a:buNone/>
            </a:pPr>
            <a:r>
              <a:rPr b="1" i="0" lang="en-US" sz="2439" u="none" cap="none" strike="noStrike">
                <a:solidFill>
                  <a:srgbClr val="FFFFFF"/>
                </a:solidFill>
                <a:latin typeface="Montserrat Medium"/>
                <a:ea typeface="Montserrat Medium"/>
                <a:cs typeface="Montserrat Medium"/>
                <a:sym typeface="Montserrat Medium"/>
              </a:rPr>
              <a:t>El proyecto responde a una necesidad real en instituciones con alta carga académica: la corrección manual de evaluaciones consume tiempo y recursos. Su relevancia radica en mejorar la eficiencia, asegurar consistencia en la retroalimentación y reducir la carga administrativa de los docentes. A nivel institucional, aporta innovación tecnológica, optimiza procesos internos y mejora la experiencia de estudiantes y docentes.</a:t>
            </a:r>
            <a:endParaRPr/>
          </a:p>
          <a:p>
            <a:pPr indent="0" lvl="0" marL="0" marR="0" rtl="0" algn="ctr">
              <a:lnSpc>
                <a:spcPct val="128741"/>
              </a:lnSpc>
              <a:spcBef>
                <a:spcPts val="0"/>
              </a:spcBef>
              <a:spcAft>
                <a:spcPts val="0"/>
              </a:spcAft>
              <a:buNone/>
            </a:pPr>
            <a:r>
              <a:t/>
            </a:r>
            <a:endParaRPr b="1" i="0" sz="2439" u="none" cap="none" strike="noStrike">
              <a:solidFill>
                <a:srgbClr val="FFFFFF"/>
              </a:solidFill>
              <a:latin typeface="Montserrat Medium"/>
              <a:ea typeface="Montserrat Medium"/>
              <a:cs typeface="Montserrat Medium"/>
              <a:sym typeface="Montserrat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5"/>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57" l="0" r="0" t="-9258"/>
            </a:stretch>
          </a:blipFill>
          <a:ln>
            <a:noFill/>
          </a:ln>
        </p:spPr>
      </p:sp>
      <p:sp>
        <p:nvSpPr>
          <p:cNvPr id="108" name="Google Shape;108;p5"/>
          <p:cNvSpPr/>
          <p:nvPr/>
        </p:nvSpPr>
        <p:spPr>
          <a:xfrm>
            <a:off x="729567" y="1979218"/>
            <a:ext cx="1403744" cy="1406301"/>
          </a:xfrm>
          <a:custGeom>
            <a:rect b="b" l="l" r="r" t="t"/>
            <a:pathLst>
              <a:path extrusionOk="0" h="1406301" w="1403744">
                <a:moveTo>
                  <a:pt x="0" y="0"/>
                </a:moveTo>
                <a:lnTo>
                  <a:pt x="1403744" y="0"/>
                </a:lnTo>
                <a:lnTo>
                  <a:pt x="1403744" y="1406301"/>
                </a:lnTo>
                <a:lnTo>
                  <a:pt x="0" y="1406301"/>
                </a:lnTo>
                <a:lnTo>
                  <a:pt x="0" y="0"/>
                </a:lnTo>
                <a:close/>
              </a:path>
            </a:pathLst>
          </a:custGeom>
          <a:blipFill rotWithShape="1">
            <a:blip r:embed="rId4">
              <a:alphaModFix/>
            </a:blip>
            <a:stretch>
              <a:fillRect b="0" l="0" r="0" t="0"/>
            </a:stretch>
          </a:blipFill>
          <a:ln>
            <a:noFill/>
          </a:ln>
        </p:spPr>
      </p:sp>
      <p:sp>
        <p:nvSpPr>
          <p:cNvPr id="109" name="Google Shape;109;p5"/>
          <p:cNvSpPr/>
          <p:nvPr/>
        </p:nvSpPr>
        <p:spPr>
          <a:xfrm>
            <a:off x="9737619" y="1979218"/>
            <a:ext cx="1371025" cy="1406301"/>
          </a:xfrm>
          <a:custGeom>
            <a:rect b="b" l="l" r="r" t="t"/>
            <a:pathLst>
              <a:path extrusionOk="0" h="1406301" w="1371025">
                <a:moveTo>
                  <a:pt x="0" y="0"/>
                </a:moveTo>
                <a:lnTo>
                  <a:pt x="1371026" y="0"/>
                </a:lnTo>
                <a:lnTo>
                  <a:pt x="1371026" y="1406301"/>
                </a:lnTo>
                <a:lnTo>
                  <a:pt x="0" y="1406301"/>
                </a:lnTo>
                <a:lnTo>
                  <a:pt x="0" y="0"/>
                </a:lnTo>
                <a:close/>
              </a:path>
            </a:pathLst>
          </a:custGeom>
          <a:blipFill rotWithShape="1">
            <a:blip r:embed="rId5">
              <a:alphaModFix/>
            </a:blip>
            <a:stretch>
              <a:fillRect b="0" l="0" r="0" t="0"/>
            </a:stretch>
          </a:blipFill>
          <a:ln>
            <a:noFill/>
          </a:ln>
        </p:spPr>
      </p:sp>
      <p:sp>
        <p:nvSpPr>
          <p:cNvPr id="110" name="Google Shape;110;p5"/>
          <p:cNvSpPr txBox="1"/>
          <p:nvPr/>
        </p:nvSpPr>
        <p:spPr>
          <a:xfrm>
            <a:off x="3163857" y="549402"/>
            <a:ext cx="12735545" cy="1025271"/>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7200" u="none" cap="none" strike="noStrike">
                <a:solidFill>
                  <a:srgbClr val="F4F8FF"/>
                </a:solidFill>
                <a:latin typeface="League Spartan"/>
                <a:ea typeface="League Spartan"/>
                <a:cs typeface="League Spartan"/>
                <a:sym typeface="League Spartan"/>
              </a:rPr>
              <a:t>Objetivos del Proyecto</a:t>
            </a:r>
            <a:endParaRPr/>
          </a:p>
        </p:txBody>
      </p:sp>
      <p:sp>
        <p:nvSpPr>
          <p:cNvPr id="111" name="Google Shape;111;p5"/>
          <p:cNvSpPr txBox="1"/>
          <p:nvPr/>
        </p:nvSpPr>
        <p:spPr>
          <a:xfrm>
            <a:off x="481519" y="3709369"/>
            <a:ext cx="7541883" cy="4204311"/>
          </a:xfrm>
          <a:prstGeom prst="rect">
            <a:avLst/>
          </a:prstGeom>
          <a:noFill/>
          <a:ln>
            <a:noFill/>
          </a:ln>
        </p:spPr>
        <p:txBody>
          <a:bodyPr anchorCtr="0" anchor="t" bIns="0" lIns="0" spcFirstLastPara="1" rIns="0" wrap="square" tIns="0">
            <a:spAutoFit/>
          </a:bodyPr>
          <a:lstStyle/>
          <a:p>
            <a:pPr indent="0" lvl="0" marL="0" marR="0" rtl="0" algn="ctr">
              <a:lnSpc>
                <a:spcPct val="157024"/>
              </a:lnSpc>
              <a:spcBef>
                <a:spcPts val="0"/>
              </a:spcBef>
              <a:spcAft>
                <a:spcPts val="0"/>
              </a:spcAft>
              <a:buNone/>
            </a:pPr>
            <a:r>
              <a:rPr b="1" i="0" lang="en-US" sz="2413" u="none" cap="none" strike="noStrike">
                <a:solidFill>
                  <a:srgbClr val="FFFFFF"/>
                </a:solidFill>
                <a:latin typeface="Montserrat Medium"/>
                <a:ea typeface="Montserrat Medium"/>
                <a:cs typeface="Montserrat Medium"/>
                <a:sym typeface="Montserrat Medium"/>
              </a:rPr>
              <a:t>Desarrollar una plataforma web denominada Krino Insight que permita la gestión y corrección automatizada de evaluaciones en Duoc UC, integrando inteligencia artificial para asistir en la asignación preliminar de puntajes y la generación de retroalimentación, asegurando un proceso más eficiente, consistente y escalable para los docentes, en línea con los criterios definidos en rúbricas académicas.</a:t>
            </a:r>
            <a:endParaRPr/>
          </a:p>
        </p:txBody>
      </p:sp>
      <p:sp>
        <p:nvSpPr>
          <p:cNvPr id="112" name="Google Shape;112;p5"/>
          <p:cNvSpPr txBox="1"/>
          <p:nvPr/>
        </p:nvSpPr>
        <p:spPr>
          <a:xfrm>
            <a:off x="1957948" y="2437796"/>
            <a:ext cx="4589026" cy="527245"/>
          </a:xfrm>
          <a:prstGeom prst="rect">
            <a:avLst/>
          </a:prstGeom>
          <a:noFill/>
          <a:ln>
            <a:noFill/>
          </a:ln>
        </p:spPr>
        <p:txBody>
          <a:bodyPr anchorCtr="0" anchor="t" bIns="0" lIns="0" spcFirstLastPara="1" rIns="0" wrap="square" tIns="0">
            <a:spAutoFit/>
          </a:bodyPr>
          <a:lstStyle/>
          <a:p>
            <a:pPr indent="0" lvl="0" marL="0" marR="0" rtl="0" algn="ctr">
              <a:lnSpc>
                <a:spcPct val="110991"/>
              </a:lnSpc>
              <a:spcBef>
                <a:spcPts val="0"/>
              </a:spcBef>
              <a:spcAft>
                <a:spcPts val="0"/>
              </a:spcAft>
              <a:buNone/>
            </a:pPr>
            <a:r>
              <a:rPr b="0" i="0" lang="en-US" sz="3721" u="none" cap="none" strike="noStrike">
                <a:solidFill>
                  <a:srgbClr val="F4F8FF"/>
                </a:solidFill>
                <a:latin typeface="League Spartan"/>
                <a:ea typeface="League Spartan"/>
                <a:cs typeface="League Spartan"/>
                <a:sym typeface="League Spartan"/>
              </a:rPr>
              <a:t>Objetivo General</a:t>
            </a:r>
            <a:endParaRPr/>
          </a:p>
        </p:txBody>
      </p:sp>
      <p:sp>
        <p:nvSpPr>
          <p:cNvPr id="113" name="Google Shape;113;p5"/>
          <p:cNvSpPr txBox="1"/>
          <p:nvPr/>
        </p:nvSpPr>
        <p:spPr>
          <a:xfrm>
            <a:off x="11108645" y="2437796"/>
            <a:ext cx="5513373" cy="527245"/>
          </a:xfrm>
          <a:prstGeom prst="rect">
            <a:avLst/>
          </a:prstGeom>
          <a:noFill/>
          <a:ln>
            <a:noFill/>
          </a:ln>
        </p:spPr>
        <p:txBody>
          <a:bodyPr anchorCtr="0" anchor="t" bIns="0" lIns="0" spcFirstLastPara="1" rIns="0" wrap="square" tIns="0">
            <a:spAutoFit/>
          </a:bodyPr>
          <a:lstStyle/>
          <a:p>
            <a:pPr indent="0" lvl="0" marL="0" marR="0" rtl="0" algn="ctr">
              <a:lnSpc>
                <a:spcPct val="110991"/>
              </a:lnSpc>
              <a:spcBef>
                <a:spcPts val="0"/>
              </a:spcBef>
              <a:spcAft>
                <a:spcPts val="0"/>
              </a:spcAft>
              <a:buNone/>
            </a:pPr>
            <a:r>
              <a:rPr b="0" i="0" lang="en-US" sz="3721" u="none" cap="none" strike="noStrike">
                <a:solidFill>
                  <a:srgbClr val="F4F8FF"/>
                </a:solidFill>
                <a:latin typeface="League Spartan"/>
                <a:ea typeface="League Spartan"/>
                <a:cs typeface="League Spartan"/>
                <a:sym typeface="League Spartan"/>
              </a:rPr>
              <a:t>Objetivos Específicos</a:t>
            </a:r>
            <a:endParaRPr/>
          </a:p>
        </p:txBody>
      </p:sp>
      <p:sp>
        <p:nvSpPr>
          <p:cNvPr id="114" name="Google Shape;114;p5"/>
          <p:cNvSpPr txBox="1"/>
          <p:nvPr/>
        </p:nvSpPr>
        <p:spPr>
          <a:xfrm>
            <a:off x="8266641" y="3299794"/>
            <a:ext cx="9918204" cy="6770588"/>
          </a:xfrm>
          <a:prstGeom prst="rect">
            <a:avLst/>
          </a:prstGeom>
          <a:noFill/>
          <a:ln>
            <a:noFill/>
          </a:ln>
        </p:spPr>
        <p:txBody>
          <a:bodyPr anchorCtr="0" anchor="t" bIns="0" lIns="0" spcFirstLastPara="1" rIns="0" wrap="square" tIns="0">
            <a:spAutoFit/>
          </a:bodyPr>
          <a:lstStyle/>
          <a:p>
            <a:pPr indent="0" lvl="0" marL="0" marR="0" rtl="0" algn="ctr">
              <a:lnSpc>
                <a:spcPct val="157009"/>
              </a:lnSpc>
              <a:spcBef>
                <a:spcPts val="0"/>
              </a:spcBef>
              <a:spcAft>
                <a:spcPts val="0"/>
              </a:spcAft>
              <a:buNone/>
            </a:pPr>
            <a:r>
              <a:rPr b="1" i="0" lang="en-US" sz="2468" u="none" cap="none" strike="noStrike">
                <a:solidFill>
                  <a:srgbClr val="FFFFFF"/>
                </a:solidFill>
                <a:latin typeface="Montserrat Medium"/>
                <a:ea typeface="Montserrat Medium"/>
                <a:cs typeface="Montserrat Medium"/>
                <a:sym typeface="Montserrat Medium"/>
              </a:rPr>
              <a:t>- Diseñar e implementar una arquitectura web segura y escalable que soporte la gestión de evaluaciones, usuarios y roles.</a:t>
            </a:r>
            <a:endParaRPr/>
          </a:p>
          <a:p>
            <a:pPr indent="0" lvl="0" marL="0" marR="0" rtl="0" algn="ctr">
              <a:lnSpc>
                <a:spcPct val="157009"/>
              </a:lnSpc>
              <a:spcBef>
                <a:spcPts val="0"/>
              </a:spcBef>
              <a:spcAft>
                <a:spcPts val="0"/>
              </a:spcAft>
              <a:buNone/>
            </a:pPr>
            <a:r>
              <a:rPr b="1" i="0" lang="en-US" sz="2468" u="none" cap="none" strike="noStrike">
                <a:solidFill>
                  <a:srgbClr val="FFFFFF"/>
                </a:solidFill>
                <a:latin typeface="Montserrat Medium"/>
                <a:ea typeface="Montserrat Medium"/>
                <a:cs typeface="Montserrat Medium"/>
                <a:sym typeface="Montserrat Medium"/>
              </a:rPr>
              <a:t>- Integrar agentes inteligentes, usando la API de Chat GPT, para la asistencia en la corrección de evaluaciones.</a:t>
            </a:r>
            <a:endParaRPr/>
          </a:p>
          <a:p>
            <a:pPr indent="0" lvl="0" marL="0" marR="0" rtl="0" algn="ctr">
              <a:lnSpc>
                <a:spcPct val="157009"/>
              </a:lnSpc>
              <a:spcBef>
                <a:spcPts val="0"/>
              </a:spcBef>
              <a:spcAft>
                <a:spcPts val="0"/>
              </a:spcAft>
              <a:buNone/>
            </a:pPr>
            <a:r>
              <a:rPr b="1" i="0" lang="en-US" sz="2468" u="none" cap="none" strike="noStrike">
                <a:solidFill>
                  <a:srgbClr val="FFFFFF"/>
                </a:solidFill>
                <a:latin typeface="Montserrat Medium"/>
                <a:ea typeface="Montserrat Medium"/>
                <a:cs typeface="Montserrat Medium"/>
                <a:sym typeface="Montserrat Medium"/>
              </a:rPr>
              <a:t>- Desarrollar un módulo de gestión administrativa que permita modificar evaluaciones, rúbricas, estudiantes y docentes.</a:t>
            </a:r>
            <a:endParaRPr/>
          </a:p>
          <a:p>
            <a:pPr indent="0" lvl="0" marL="0" marR="0" rtl="0" algn="ctr">
              <a:lnSpc>
                <a:spcPct val="157009"/>
              </a:lnSpc>
              <a:spcBef>
                <a:spcPts val="0"/>
              </a:spcBef>
              <a:spcAft>
                <a:spcPts val="0"/>
              </a:spcAft>
              <a:buNone/>
            </a:pPr>
            <a:r>
              <a:rPr b="1" i="0" lang="en-US" sz="2468" u="none" cap="none" strike="noStrike">
                <a:solidFill>
                  <a:srgbClr val="FFFFFF"/>
                </a:solidFill>
                <a:latin typeface="Montserrat Medium"/>
                <a:ea typeface="Montserrat Medium"/>
                <a:cs typeface="Montserrat Medium"/>
                <a:sym typeface="Montserrat Medium"/>
              </a:rPr>
              <a:t>- Implementar funcionalidades específicas para el rol docente, que incluyan la visualización, revisión y edición de las correcciones propuestas por la IA y confirmar el envío al estudiante.</a:t>
            </a:r>
            <a:endParaRPr/>
          </a:p>
          <a:p>
            <a:pPr indent="0" lvl="0" marL="0" marR="0" rtl="0" algn="ctr">
              <a:lnSpc>
                <a:spcPct val="157009"/>
              </a:lnSpc>
              <a:spcBef>
                <a:spcPts val="0"/>
              </a:spcBef>
              <a:spcAft>
                <a:spcPts val="0"/>
              </a:spcAft>
              <a:buNone/>
            </a:pPr>
            <a:r>
              <a:rPr b="1" i="0" lang="en-US" sz="2468" u="none" cap="none" strike="noStrike">
                <a:solidFill>
                  <a:srgbClr val="FFFFFF"/>
                </a:solidFill>
                <a:latin typeface="Montserrat Medium"/>
                <a:ea typeface="Montserrat Medium"/>
                <a:cs typeface="Montserrat Medium"/>
                <a:sym typeface="Montserrat Medium"/>
              </a:rPr>
              <a:t>- Garantizar la usabilidad y accesibilidad del sistema. </a:t>
            </a:r>
            <a:endParaRPr/>
          </a:p>
          <a:p>
            <a:pPr indent="0" lvl="0" marL="0" marR="0" rtl="0" algn="ctr">
              <a:lnSpc>
                <a:spcPct val="157009"/>
              </a:lnSpc>
              <a:spcBef>
                <a:spcPts val="0"/>
              </a:spcBef>
              <a:spcAft>
                <a:spcPts val="0"/>
              </a:spcAft>
              <a:buNone/>
            </a:pPr>
            <a:r>
              <a:t/>
            </a:r>
            <a:endParaRPr b="1" i="0" sz="2468" u="none" cap="none" strike="noStrike">
              <a:solidFill>
                <a:srgbClr val="FFFFFF"/>
              </a:solidFill>
              <a:latin typeface="Montserrat Medium"/>
              <a:ea typeface="Montserrat Medium"/>
              <a:cs typeface="Montserrat Medium"/>
              <a:sym typeface="Montserrat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6"/>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57" l="0" r="0" t="-9258"/>
            </a:stretch>
          </a:blipFill>
          <a:ln>
            <a:noFill/>
          </a:ln>
        </p:spPr>
      </p:sp>
      <p:sp>
        <p:nvSpPr>
          <p:cNvPr id="120" name="Google Shape;120;p6"/>
          <p:cNvSpPr/>
          <p:nvPr/>
        </p:nvSpPr>
        <p:spPr>
          <a:xfrm>
            <a:off x="286450" y="3554954"/>
            <a:ext cx="3533356" cy="3533356"/>
          </a:xfrm>
          <a:custGeom>
            <a:rect b="b" l="l" r="r" t="t"/>
            <a:pathLst>
              <a:path extrusionOk="0" h="3533356" w="3533356">
                <a:moveTo>
                  <a:pt x="0" y="0"/>
                </a:moveTo>
                <a:lnTo>
                  <a:pt x="3533355" y="0"/>
                </a:lnTo>
                <a:lnTo>
                  <a:pt x="3533355" y="3533356"/>
                </a:lnTo>
                <a:lnTo>
                  <a:pt x="0" y="3533356"/>
                </a:lnTo>
                <a:lnTo>
                  <a:pt x="0" y="0"/>
                </a:lnTo>
                <a:close/>
              </a:path>
            </a:pathLst>
          </a:custGeom>
          <a:blipFill rotWithShape="1">
            <a:blip r:embed="rId4">
              <a:alphaModFix/>
            </a:blip>
            <a:stretch>
              <a:fillRect b="0" l="0" r="0" t="0"/>
            </a:stretch>
          </a:blipFill>
          <a:ln>
            <a:noFill/>
          </a:ln>
        </p:spPr>
      </p:sp>
      <p:sp>
        <p:nvSpPr>
          <p:cNvPr id="121" name="Google Shape;121;p6"/>
          <p:cNvSpPr/>
          <p:nvPr/>
        </p:nvSpPr>
        <p:spPr>
          <a:xfrm>
            <a:off x="4782643" y="3495385"/>
            <a:ext cx="2929212" cy="2937044"/>
          </a:xfrm>
          <a:custGeom>
            <a:rect b="b" l="l" r="r" t="t"/>
            <a:pathLst>
              <a:path extrusionOk="0" h="2937044" w="2929212">
                <a:moveTo>
                  <a:pt x="0" y="0"/>
                </a:moveTo>
                <a:lnTo>
                  <a:pt x="2929211" y="0"/>
                </a:lnTo>
                <a:lnTo>
                  <a:pt x="2929211" y="2937043"/>
                </a:lnTo>
                <a:lnTo>
                  <a:pt x="0" y="2937043"/>
                </a:lnTo>
                <a:lnTo>
                  <a:pt x="0" y="0"/>
                </a:lnTo>
                <a:close/>
              </a:path>
            </a:pathLst>
          </a:custGeom>
          <a:blipFill rotWithShape="1">
            <a:blip r:embed="rId5">
              <a:alphaModFix/>
            </a:blip>
            <a:stretch>
              <a:fillRect b="0" l="0" r="0" t="0"/>
            </a:stretch>
          </a:blipFill>
          <a:ln>
            <a:noFill/>
          </a:ln>
        </p:spPr>
      </p:sp>
      <p:sp>
        <p:nvSpPr>
          <p:cNvPr id="122" name="Google Shape;122;p6"/>
          <p:cNvSpPr/>
          <p:nvPr/>
        </p:nvSpPr>
        <p:spPr>
          <a:xfrm>
            <a:off x="8884521" y="4099324"/>
            <a:ext cx="3683039" cy="2444617"/>
          </a:xfrm>
          <a:custGeom>
            <a:rect b="b" l="l" r="r" t="t"/>
            <a:pathLst>
              <a:path extrusionOk="0" h="2444617" w="3683039">
                <a:moveTo>
                  <a:pt x="0" y="0"/>
                </a:moveTo>
                <a:lnTo>
                  <a:pt x="3683039" y="0"/>
                </a:lnTo>
                <a:lnTo>
                  <a:pt x="3683039" y="2444617"/>
                </a:lnTo>
                <a:lnTo>
                  <a:pt x="0" y="2444617"/>
                </a:lnTo>
                <a:lnTo>
                  <a:pt x="0" y="0"/>
                </a:lnTo>
                <a:close/>
              </a:path>
            </a:pathLst>
          </a:custGeom>
          <a:blipFill rotWithShape="1">
            <a:blip r:embed="rId6">
              <a:alphaModFix/>
            </a:blip>
            <a:stretch>
              <a:fillRect b="0" l="0" r="0" t="0"/>
            </a:stretch>
          </a:blipFill>
          <a:ln>
            <a:noFill/>
          </a:ln>
        </p:spPr>
      </p:sp>
      <p:sp>
        <p:nvSpPr>
          <p:cNvPr id="123" name="Google Shape;123;p6"/>
          <p:cNvSpPr/>
          <p:nvPr/>
        </p:nvSpPr>
        <p:spPr>
          <a:xfrm>
            <a:off x="13356478" y="4039754"/>
            <a:ext cx="3784105" cy="2504187"/>
          </a:xfrm>
          <a:custGeom>
            <a:rect b="b" l="l" r="r" t="t"/>
            <a:pathLst>
              <a:path extrusionOk="0" h="2504187" w="3784105">
                <a:moveTo>
                  <a:pt x="0" y="0"/>
                </a:moveTo>
                <a:lnTo>
                  <a:pt x="3784105" y="0"/>
                </a:lnTo>
                <a:lnTo>
                  <a:pt x="3784105" y="2504187"/>
                </a:lnTo>
                <a:lnTo>
                  <a:pt x="0" y="2504187"/>
                </a:lnTo>
                <a:lnTo>
                  <a:pt x="0" y="0"/>
                </a:lnTo>
                <a:close/>
              </a:path>
            </a:pathLst>
          </a:custGeom>
          <a:blipFill rotWithShape="1">
            <a:blip r:embed="rId7">
              <a:alphaModFix/>
            </a:blip>
            <a:stretch>
              <a:fillRect b="0" l="0" r="0" t="0"/>
            </a:stretch>
          </a:blipFill>
          <a:ln>
            <a:noFill/>
          </a:ln>
        </p:spPr>
      </p:sp>
      <p:sp>
        <p:nvSpPr>
          <p:cNvPr id="124" name="Google Shape;124;p6"/>
          <p:cNvSpPr txBox="1"/>
          <p:nvPr/>
        </p:nvSpPr>
        <p:spPr>
          <a:xfrm>
            <a:off x="2776228" y="549402"/>
            <a:ext cx="12735545" cy="1025271"/>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7200" u="none" cap="none" strike="noStrike">
                <a:solidFill>
                  <a:srgbClr val="F4F8FF"/>
                </a:solidFill>
                <a:latin typeface="League Spartan"/>
                <a:ea typeface="League Spartan"/>
                <a:cs typeface="League Spartan"/>
                <a:sym typeface="League Spartan"/>
              </a:rPr>
              <a:t>Áreas de Desempeño</a:t>
            </a:r>
            <a:endParaRPr/>
          </a:p>
        </p:txBody>
      </p:sp>
      <p:sp>
        <p:nvSpPr>
          <p:cNvPr id="125" name="Google Shape;125;p6"/>
          <p:cNvSpPr txBox="1"/>
          <p:nvPr/>
        </p:nvSpPr>
        <p:spPr>
          <a:xfrm>
            <a:off x="471087" y="7288465"/>
            <a:ext cx="3164081" cy="434340"/>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3000" u="none" cap="none" strike="noStrike">
                <a:solidFill>
                  <a:srgbClr val="F4F8FF"/>
                </a:solidFill>
                <a:latin typeface="League Spartan"/>
                <a:ea typeface="League Spartan"/>
                <a:cs typeface="League Spartan"/>
                <a:sym typeface="League Spartan"/>
              </a:rPr>
              <a:t>Modelos LLM</a:t>
            </a:r>
            <a:endParaRPr/>
          </a:p>
        </p:txBody>
      </p:sp>
      <p:sp>
        <p:nvSpPr>
          <p:cNvPr id="126" name="Google Shape;126;p6"/>
          <p:cNvSpPr txBox="1"/>
          <p:nvPr/>
        </p:nvSpPr>
        <p:spPr>
          <a:xfrm>
            <a:off x="4285033" y="6869365"/>
            <a:ext cx="3924431" cy="1272540"/>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3000" u="none" cap="none" strike="noStrike">
                <a:solidFill>
                  <a:srgbClr val="F4F8FF"/>
                </a:solidFill>
                <a:latin typeface="League Spartan"/>
                <a:ea typeface="League Spartan"/>
                <a:cs typeface="League Spartan"/>
                <a:sym typeface="League Spartan"/>
              </a:rPr>
              <a:t>Modelamiento y programación de bases de datos</a:t>
            </a:r>
            <a:endParaRPr/>
          </a:p>
        </p:txBody>
      </p:sp>
      <p:sp>
        <p:nvSpPr>
          <p:cNvPr id="127" name="Google Shape;127;p6"/>
          <p:cNvSpPr txBox="1"/>
          <p:nvPr/>
        </p:nvSpPr>
        <p:spPr>
          <a:xfrm>
            <a:off x="9144000" y="7047790"/>
            <a:ext cx="3164081" cy="853440"/>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3000" u="none" cap="none" strike="noStrike">
                <a:solidFill>
                  <a:srgbClr val="F4F8FF"/>
                </a:solidFill>
                <a:latin typeface="League Spartan"/>
                <a:ea typeface="League Spartan"/>
                <a:cs typeface="League Spartan"/>
                <a:sym typeface="League Spartan"/>
              </a:rPr>
              <a:t>Desarrollo Full Stack</a:t>
            </a:r>
            <a:endParaRPr/>
          </a:p>
        </p:txBody>
      </p:sp>
      <p:sp>
        <p:nvSpPr>
          <p:cNvPr id="128" name="Google Shape;128;p6"/>
          <p:cNvSpPr txBox="1"/>
          <p:nvPr/>
        </p:nvSpPr>
        <p:spPr>
          <a:xfrm>
            <a:off x="13769047" y="7047790"/>
            <a:ext cx="3164081" cy="853440"/>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3000" u="none" cap="none" strike="noStrike">
                <a:solidFill>
                  <a:srgbClr val="F4F8FF"/>
                </a:solidFill>
                <a:latin typeface="League Spartan"/>
                <a:ea typeface="League Spartan"/>
                <a:cs typeface="League Spartan"/>
                <a:sym typeface="League Spartan"/>
              </a:rPr>
              <a:t>Metodología Tradicional</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7"/>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57" l="0" r="0" t="-9258"/>
            </a:stretch>
          </a:blipFill>
          <a:ln>
            <a:noFill/>
          </a:ln>
        </p:spPr>
      </p:sp>
      <p:sp>
        <p:nvSpPr>
          <p:cNvPr id="134" name="Google Shape;134;p7"/>
          <p:cNvSpPr/>
          <p:nvPr/>
        </p:nvSpPr>
        <p:spPr>
          <a:xfrm>
            <a:off x="3322100" y="2662589"/>
            <a:ext cx="1166552" cy="1166552"/>
          </a:xfrm>
          <a:custGeom>
            <a:rect b="b" l="l" r="r" t="t"/>
            <a:pathLst>
              <a:path extrusionOk="0" h="1166552" w="1166552">
                <a:moveTo>
                  <a:pt x="0" y="0"/>
                </a:moveTo>
                <a:lnTo>
                  <a:pt x="1166552" y="0"/>
                </a:lnTo>
                <a:lnTo>
                  <a:pt x="1166552" y="1166551"/>
                </a:lnTo>
                <a:lnTo>
                  <a:pt x="0" y="1166551"/>
                </a:lnTo>
                <a:lnTo>
                  <a:pt x="0" y="0"/>
                </a:lnTo>
                <a:close/>
              </a:path>
            </a:pathLst>
          </a:custGeom>
          <a:blipFill rotWithShape="1">
            <a:blip r:embed="rId4">
              <a:alphaModFix/>
            </a:blip>
            <a:stretch>
              <a:fillRect b="0" l="0" r="0" t="0"/>
            </a:stretch>
          </a:blipFill>
          <a:ln>
            <a:noFill/>
          </a:ln>
        </p:spPr>
      </p:sp>
      <p:sp>
        <p:nvSpPr>
          <p:cNvPr id="135" name="Google Shape;135;p7"/>
          <p:cNvSpPr txBox="1"/>
          <p:nvPr/>
        </p:nvSpPr>
        <p:spPr>
          <a:xfrm>
            <a:off x="2025213" y="846743"/>
            <a:ext cx="14062430" cy="1025271"/>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7200" u="none" cap="none" strike="noStrike">
                <a:solidFill>
                  <a:srgbClr val="F4F8FF"/>
                </a:solidFill>
                <a:latin typeface="League Spartan"/>
                <a:ea typeface="League Spartan"/>
                <a:cs typeface="League Spartan"/>
                <a:sym typeface="League Spartan"/>
              </a:rPr>
              <a:t>Competencias Relacionadas</a:t>
            </a:r>
            <a:endParaRPr/>
          </a:p>
        </p:txBody>
      </p:sp>
      <p:sp>
        <p:nvSpPr>
          <p:cNvPr id="136" name="Google Shape;136;p7"/>
          <p:cNvSpPr txBox="1"/>
          <p:nvPr/>
        </p:nvSpPr>
        <p:spPr>
          <a:xfrm>
            <a:off x="4285033" y="3114437"/>
            <a:ext cx="11468656" cy="535797"/>
          </a:xfrm>
          <a:prstGeom prst="rect">
            <a:avLst/>
          </a:prstGeom>
          <a:noFill/>
          <a:ln>
            <a:noFill/>
          </a:ln>
        </p:spPr>
        <p:txBody>
          <a:bodyPr anchorCtr="0" anchor="t" bIns="0" lIns="0" spcFirstLastPara="1" rIns="0" wrap="square" tIns="0">
            <a:spAutoFit/>
          </a:bodyPr>
          <a:lstStyle/>
          <a:p>
            <a:pPr indent="0" lvl="0" marL="0" marR="0" rtl="0" algn="ctr">
              <a:lnSpc>
                <a:spcPct val="111008"/>
              </a:lnSpc>
              <a:spcBef>
                <a:spcPts val="0"/>
              </a:spcBef>
              <a:spcAft>
                <a:spcPts val="0"/>
              </a:spcAft>
              <a:buNone/>
            </a:pPr>
            <a:r>
              <a:rPr b="0" i="0" lang="en-US" sz="3797" u="none" cap="none" strike="noStrike">
                <a:solidFill>
                  <a:srgbClr val="F4F8FF"/>
                </a:solidFill>
                <a:latin typeface="League Spartan"/>
                <a:ea typeface="League Spartan"/>
                <a:cs typeface="League Spartan"/>
                <a:sym typeface="League Spartan"/>
              </a:rPr>
              <a:t>Análisis integral de procesos y soluciones.</a:t>
            </a:r>
            <a:endParaRPr/>
          </a:p>
        </p:txBody>
      </p:sp>
      <p:sp>
        <p:nvSpPr>
          <p:cNvPr id="137" name="Google Shape;137;p7"/>
          <p:cNvSpPr/>
          <p:nvPr/>
        </p:nvSpPr>
        <p:spPr>
          <a:xfrm>
            <a:off x="3322100" y="4319851"/>
            <a:ext cx="1166552" cy="1166552"/>
          </a:xfrm>
          <a:custGeom>
            <a:rect b="b" l="l" r="r" t="t"/>
            <a:pathLst>
              <a:path extrusionOk="0" h="1166552" w="1166552">
                <a:moveTo>
                  <a:pt x="0" y="0"/>
                </a:moveTo>
                <a:lnTo>
                  <a:pt x="1166552" y="0"/>
                </a:lnTo>
                <a:lnTo>
                  <a:pt x="1166552" y="1166552"/>
                </a:lnTo>
                <a:lnTo>
                  <a:pt x="0" y="1166552"/>
                </a:lnTo>
                <a:lnTo>
                  <a:pt x="0" y="0"/>
                </a:lnTo>
                <a:close/>
              </a:path>
            </a:pathLst>
          </a:custGeom>
          <a:blipFill rotWithShape="1">
            <a:blip r:embed="rId4">
              <a:alphaModFix/>
            </a:blip>
            <a:stretch>
              <a:fillRect b="0" l="0" r="0" t="0"/>
            </a:stretch>
          </a:blipFill>
          <a:ln>
            <a:noFill/>
          </a:ln>
        </p:spPr>
      </p:sp>
      <p:sp>
        <p:nvSpPr>
          <p:cNvPr id="138" name="Google Shape;138;p7"/>
          <p:cNvSpPr txBox="1"/>
          <p:nvPr/>
        </p:nvSpPr>
        <p:spPr>
          <a:xfrm>
            <a:off x="2868695" y="4655331"/>
            <a:ext cx="11468656" cy="535797"/>
          </a:xfrm>
          <a:prstGeom prst="rect">
            <a:avLst/>
          </a:prstGeom>
          <a:noFill/>
          <a:ln>
            <a:noFill/>
          </a:ln>
        </p:spPr>
        <p:txBody>
          <a:bodyPr anchorCtr="0" anchor="t" bIns="0" lIns="0" spcFirstLastPara="1" rIns="0" wrap="square" tIns="0">
            <a:spAutoFit/>
          </a:bodyPr>
          <a:lstStyle/>
          <a:p>
            <a:pPr indent="0" lvl="0" marL="0" marR="0" rtl="0" algn="ctr">
              <a:lnSpc>
                <a:spcPct val="111008"/>
              </a:lnSpc>
              <a:spcBef>
                <a:spcPts val="0"/>
              </a:spcBef>
              <a:spcAft>
                <a:spcPts val="0"/>
              </a:spcAft>
              <a:buNone/>
            </a:pPr>
            <a:r>
              <a:rPr b="0" i="0" lang="en-US" sz="3797" u="none" cap="none" strike="noStrike">
                <a:solidFill>
                  <a:srgbClr val="F4F8FF"/>
                </a:solidFill>
                <a:latin typeface="League Spartan"/>
                <a:ea typeface="League Spartan"/>
                <a:cs typeface="League Spartan"/>
                <a:sym typeface="League Spartan"/>
              </a:rPr>
              <a:t>Modelado de datos escalables.</a:t>
            </a:r>
            <a:endParaRPr/>
          </a:p>
        </p:txBody>
      </p:sp>
      <p:sp>
        <p:nvSpPr>
          <p:cNvPr id="139" name="Google Shape;139;p7"/>
          <p:cNvSpPr/>
          <p:nvPr/>
        </p:nvSpPr>
        <p:spPr>
          <a:xfrm>
            <a:off x="3322100" y="5981703"/>
            <a:ext cx="1166552" cy="1166552"/>
          </a:xfrm>
          <a:custGeom>
            <a:rect b="b" l="l" r="r" t="t"/>
            <a:pathLst>
              <a:path extrusionOk="0" h="1166552" w="1166552">
                <a:moveTo>
                  <a:pt x="0" y="0"/>
                </a:moveTo>
                <a:lnTo>
                  <a:pt x="1166552" y="0"/>
                </a:lnTo>
                <a:lnTo>
                  <a:pt x="1166552" y="1166552"/>
                </a:lnTo>
                <a:lnTo>
                  <a:pt x="0" y="1166552"/>
                </a:lnTo>
                <a:lnTo>
                  <a:pt x="0" y="0"/>
                </a:lnTo>
                <a:close/>
              </a:path>
            </a:pathLst>
          </a:custGeom>
          <a:blipFill rotWithShape="1">
            <a:blip r:embed="rId4">
              <a:alphaModFix/>
            </a:blip>
            <a:stretch>
              <a:fillRect b="0" l="0" r="0" t="0"/>
            </a:stretch>
          </a:blipFill>
          <a:ln>
            <a:noFill/>
          </a:ln>
        </p:spPr>
      </p:sp>
      <p:sp>
        <p:nvSpPr>
          <p:cNvPr id="140" name="Google Shape;140;p7"/>
          <p:cNvSpPr txBox="1"/>
          <p:nvPr/>
        </p:nvSpPr>
        <p:spPr>
          <a:xfrm>
            <a:off x="4488652" y="6316130"/>
            <a:ext cx="13362077" cy="535797"/>
          </a:xfrm>
          <a:prstGeom prst="rect">
            <a:avLst/>
          </a:prstGeom>
          <a:noFill/>
          <a:ln>
            <a:noFill/>
          </a:ln>
        </p:spPr>
        <p:txBody>
          <a:bodyPr anchorCtr="0" anchor="t" bIns="0" lIns="0" spcFirstLastPara="1" rIns="0" wrap="square" tIns="0">
            <a:spAutoFit/>
          </a:bodyPr>
          <a:lstStyle/>
          <a:p>
            <a:pPr indent="0" lvl="0" marL="0" marR="0" rtl="0" algn="ctr">
              <a:lnSpc>
                <a:spcPct val="111008"/>
              </a:lnSpc>
              <a:spcBef>
                <a:spcPts val="0"/>
              </a:spcBef>
              <a:spcAft>
                <a:spcPts val="0"/>
              </a:spcAft>
              <a:buNone/>
            </a:pPr>
            <a:r>
              <a:rPr b="0" i="0" lang="en-US" sz="3797" u="none" cap="none" strike="noStrike">
                <a:solidFill>
                  <a:srgbClr val="F4F8FF"/>
                </a:solidFill>
                <a:latin typeface="League Spartan"/>
                <a:ea typeface="League Spartan"/>
                <a:cs typeface="League Spartan"/>
                <a:sym typeface="League Spartan"/>
              </a:rPr>
              <a:t>Diseño de arquitectura sistémica según estándares.</a:t>
            </a:r>
            <a:endParaRPr/>
          </a:p>
        </p:txBody>
      </p:sp>
      <p:sp>
        <p:nvSpPr>
          <p:cNvPr id="141" name="Google Shape;141;p7"/>
          <p:cNvSpPr/>
          <p:nvPr/>
        </p:nvSpPr>
        <p:spPr>
          <a:xfrm>
            <a:off x="3322100" y="7643555"/>
            <a:ext cx="1166552" cy="1166552"/>
          </a:xfrm>
          <a:custGeom>
            <a:rect b="b" l="l" r="r" t="t"/>
            <a:pathLst>
              <a:path extrusionOk="0" h="1166552" w="1166552">
                <a:moveTo>
                  <a:pt x="0" y="0"/>
                </a:moveTo>
                <a:lnTo>
                  <a:pt x="1166552" y="0"/>
                </a:lnTo>
                <a:lnTo>
                  <a:pt x="1166552" y="1166551"/>
                </a:lnTo>
                <a:lnTo>
                  <a:pt x="0" y="1166551"/>
                </a:lnTo>
                <a:lnTo>
                  <a:pt x="0" y="0"/>
                </a:lnTo>
                <a:close/>
              </a:path>
            </a:pathLst>
          </a:custGeom>
          <a:blipFill rotWithShape="1">
            <a:blip r:embed="rId4">
              <a:alphaModFix/>
            </a:blip>
            <a:stretch>
              <a:fillRect b="0" l="0" r="0" t="0"/>
            </a:stretch>
          </a:blipFill>
          <a:ln>
            <a:noFill/>
          </a:ln>
        </p:spPr>
      </p:sp>
      <p:sp>
        <p:nvSpPr>
          <p:cNvPr id="142" name="Google Shape;142;p7"/>
          <p:cNvSpPr txBox="1"/>
          <p:nvPr/>
        </p:nvSpPr>
        <p:spPr>
          <a:xfrm>
            <a:off x="3322100" y="7977982"/>
            <a:ext cx="11468656" cy="535797"/>
          </a:xfrm>
          <a:prstGeom prst="rect">
            <a:avLst/>
          </a:prstGeom>
          <a:noFill/>
          <a:ln>
            <a:noFill/>
          </a:ln>
        </p:spPr>
        <p:txBody>
          <a:bodyPr anchorCtr="0" anchor="t" bIns="0" lIns="0" spcFirstLastPara="1" rIns="0" wrap="square" tIns="0">
            <a:spAutoFit/>
          </a:bodyPr>
          <a:lstStyle/>
          <a:p>
            <a:pPr indent="0" lvl="0" marL="0" marR="0" rtl="0" algn="ctr">
              <a:lnSpc>
                <a:spcPct val="111008"/>
              </a:lnSpc>
              <a:spcBef>
                <a:spcPts val="0"/>
              </a:spcBef>
              <a:spcAft>
                <a:spcPts val="0"/>
              </a:spcAft>
              <a:buNone/>
            </a:pPr>
            <a:r>
              <a:rPr b="0" i="0" lang="en-US" sz="3797" u="none" cap="none" strike="noStrike">
                <a:solidFill>
                  <a:srgbClr val="F4F8FF"/>
                </a:solidFill>
                <a:latin typeface="League Spartan"/>
                <a:ea typeface="League Spartan"/>
                <a:cs typeface="League Spartan"/>
                <a:sym typeface="League Spartan"/>
              </a:rPr>
              <a:t>Gestión de proyectos informáticos.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8"/>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57" l="0" r="0" t="-9258"/>
            </a:stretch>
          </a:blipFill>
          <a:ln>
            <a:noFill/>
          </a:ln>
        </p:spPr>
      </p:sp>
      <p:sp>
        <p:nvSpPr>
          <p:cNvPr id="148" name="Google Shape;148;p8"/>
          <p:cNvSpPr txBox="1"/>
          <p:nvPr/>
        </p:nvSpPr>
        <p:spPr>
          <a:xfrm>
            <a:off x="241681" y="4126038"/>
            <a:ext cx="6826500" cy="1108200"/>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7200" u="none" cap="none" strike="noStrike">
                <a:solidFill>
                  <a:srgbClr val="F4F8FF"/>
                </a:solidFill>
                <a:latin typeface="League Spartan"/>
                <a:ea typeface="League Spartan"/>
                <a:cs typeface="League Spartan"/>
                <a:sym typeface="League Spartan"/>
              </a:rPr>
              <a:t>Plan de Trabajo</a:t>
            </a:r>
            <a:endParaRPr/>
          </a:p>
        </p:txBody>
      </p:sp>
      <p:graphicFrame>
        <p:nvGraphicFramePr>
          <p:cNvPr id="149" name="Google Shape;149;p8"/>
          <p:cNvGraphicFramePr/>
          <p:nvPr/>
        </p:nvGraphicFramePr>
        <p:xfrm>
          <a:off x="6738425" y="2061175"/>
          <a:ext cx="3000000" cy="3000000"/>
        </p:xfrm>
        <a:graphic>
          <a:graphicData uri="http://schemas.openxmlformats.org/drawingml/2006/table">
            <a:tbl>
              <a:tblPr>
                <a:noFill/>
                <a:tableStyleId>{980C46E0-6655-4B68-BB50-BE8A0AC8DA4F}</a:tableStyleId>
              </a:tblPr>
              <a:tblGrid>
                <a:gridCol w="2743200"/>
                <a:gridCol w="447675"/>
                <a:gridCol w="447675"/>
                <a:gridCol w="447675"/>
                <a:gridCol w="447675"/>
                <a:gridCol w="447675"/>
                <a:gridCol w="447675"/>
                <a:gridCol w="447675"/>
                <a:gridCol w="447675"/>
                <a:gridCol w="447675"/>
                <a:gridCol w="447675"/>
                <a:gridCol w="447675"/>
                <a:gridCol w="447675"/>
                <a:gridCol w="447675"/>
                <a:gridCol w="447675"/>
                <a:gridCol w="447675"/>
                <a:gridCol w="447675"/>
                <a:gridCol w="447675"/>
                <a:gridCol w="447675"/>
                <a:gridCol w="447675"/>
              </a:tblGrid>
              <a:tr h="476250">
                <a:tc rowSpan="2">
                  <a:txBody>
                    <a:bodyPr/>
                    <a:lstStyle/>
                    <a:p>
                      <a:pPr indent="0" lvl="0" marL="0" rtl="0" algn="l">
                        <a:lnSpc>
                          <a:spcPct val="180000"/>
                        </a:lnSpc>
                        <a:spcBef>
                          <a:spcPts val="0"/>
                        </a:spcBef>
                        <a:spcAft>
                          <a:spcPts val="0"/>
                        </a:spcAft>
                        <a:buNone/>
                      </a:pPr>
                      <a:r>
                        <a:rPr b="1" lang="en-US" sz="1000"/>
                        <a:t>Actividad</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gridSpan="4">
                  <a:txBody>
                    <a:bodyPr/>
                    <a:lstStyle/>
                    <a:p>
                      <a:pPr indent="0" lvl="0" marL="0" rtl="0" algn="l">
                        <a:lnSpc>
                          <a:spcPct val="180000"/>
                        </a:lnSpc>
                        <a:spcBef>
                          <a:spcPts val="0"/>
                        </a:spcBef>
                        <a:spcAft>
                          <a:spcPts val="0"/>
                        </a:spcAft>
                        <a:buNone/>
                      </a:pPr>
                      <a:r>
                        <a:rPr b="1" lang="en-US" sz="1000"/>
                        <a:t>Fase 1</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hMerge="1"/>
                <a:tc hMerge="1"/>
                <a:tc hMerge="1"/>
                <a:tc gridSpan="12">
                  <a:txBody>
                    <a:bodyPr/>
                    <a:lstStyle/>
                    <a:p>
                      <a:pPr indent="0" lvl="0" marL="0" rtl="0" algn="l">
                        <a:lnSpc>
                          <a:spcPct val="180000"/>
                        </a:lnSpc>
                        <a:spcBef>
                          <a:spcPts val="0"/>
                        </a:spcBef>
                        <a:spcAft>
                          <a:spcPts val="0"/>
                        </a:spcAft>
                        <a:buNone/>
                      </a:pPr>
                      <a:r>
                        <a:rPr b="1" lang="en-US" sz="1000"/>
                        <a:t>Fase 2</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hMerge="1"/>
                <a:tc hMerge="1"/>
                <a:tc hMerge="1"/>
                <a:tc hMerge="1"/>
                <a:tc hMerge="1"/>
                <a:tc hMerge="1"/>
                <a:tc hMerge="1"/>
                <a:tc hMerge="1"/>
                <a:tc hMerge="1"/>
                <a:tc hMerge="1"/>
                <a:tc hMerge="1"/>
                <a:tc gridSpan="3">
                  <a:txBody>
                    <a:bodyPr/>
                    <a:lstStyle/>
                    <a:p>
                      <a:pPr indent="0" lvl="0" marL="0" rtl="0" algn="l">
                        <a:lnSpc>
                          <a:spcPct val="180000"/>
                        </a:lnSpc>
                        <a:spcBef>
                          <a:spcPts val="0"/>
                        </a:spcBef>
                        <a:spcAft>
                          <a:spcPts val="0"/>
                        </a:spcAft>
                        <a:buNone/>
                      </a:pPr>
                      <a:r>
                        <a:rPr b="1" lang="en-US" sz="1000"/>
                        <a:t>Fase 3</a:t>
                      </a:r>
                      <a:endParaRPr b="1" sz="1000"/>
                    </a:p>
                  </a:txBody>
                  <a:tcPr marT="91425" marB="91425" marR="91425" marL="91425">
                    <a:lnL cap="flat" cmpd="sng" w="9525">
                      <a:solidFill>
                        <a:srgbClr val="BFBFBF"/>
                      </a:solidFill>
                      <a:prstDash val="solid"/>
                      <a:round/>
                      <a:headEnd len="sm" w="sm" type="none"/>
                      <a:tailEnd len="sm" w="sm" type="none"/>
                    </a:lnL>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BE5D5"/>
                    </a:solidFill>
                  </a:tcPr>
                </a:tc>
                <a:tc hMerge="1"/>
                <a:tc hMerge="1"/>
              </a:tr>
              <a:tr h="476250">
                <a:tc vMerge="1"/>
                <a:tc>
                  <a:txBody>
                    <a:bodyPr/>
                    <a:lstStyle/>
                    <a:p>
                      <a:pPr indent="0" lvl="0" marL="0" rtl="0" algn="l">
                        <a:lnSpc>
                          <a:spcPct val="180000"/>
                        </a:lnSpc>
                        <a:spcBef>
                          <a:spcPts val="0"/>
                        </a:spcBef>
                        <a:spcAft>
                          <a:spcPts val="0"/>
                        </a:spcAft>
                        <a:buNone/>
                      </a:pPr>
                      <a:r>
                        <a:rPr b="1" lang="en-US" sz="1000"/>
                        <a:t>S 1</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2</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3</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4</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5</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6</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7</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8</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9</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10</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11</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12</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13</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14</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15</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gridSpan="2">
                  <a:txBody>
                    <a:bodyPr/>
                    <a:lstStyle/>
                    <a:p>
                      <a:pPr indent="0" lvl="0" marL="0" rtl="0" algn="l">
                        <a:lnSpc>
                          <a:spcPct val="180000"/>
                        </a:lnSpc>
                        <a:spcBef>
                          <a:spcPts val="0"/>
                        </a:spcBef>
                        <a:spcAft>
                          <a:spcPts val="0"/>
                        </a:spcAft>
                        <a:buNone/>
                      </a:pPr>
                      <a:r>
                        <a:rPr b="1" lang="en-US" sz="1000"/>
                        <a:t>S 16</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hMerge="1"/>
                <a:tc>
                  <a:txBody>
                    <a:bodyPr/>
                    <a:lstStyle/>
                    <a:p>
                      <a:pPr indent="0" lvl="0" marL="0" rtl="0" algn="l">
                        <a:lnSpc>
                          <a:spcPct val="180000"/>
                        </a:lnSpc>
                        <a:spcBef>
                          <a:spcPts val="0"/>
                        </a:spcBef>
                        <a:spcAft>
                          <a:spcPts val="0"/>
                        </a:spcAft>
                        <a:buNone/>
                      </a:pPr>
                      <a:r>
                        <a:rPr b="1" lang="en-US" sz="1000"/>
                        <a:t>S 17</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lnSpc>
                          <a:spcPct val="180000"/>
                        </a:lnSpc>
                        <a:spcBef>
                          <a:spcPts val="0"/>
                        </a:spcBef>
                        <a:spcAft>
                          <a:spcPts val="0"/>
                        </a:spcAft>
                        <a:buNone/>
                      </a:pPr>
                      <a:r>
                        <a:rPr b="1" lang="en-US" sz="1000"/>
                        <a:t>S 18</a:t>
                      </a:r>
                      <a:endParaRPr b="1"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r>
              <a:tr h="476250">
                <a:tc>
                  <a:txBody>
                    <a:bodyPr/>
                    <a:lstStyle/>
                    <a:p>
                      <a:pPr indent="0" lvl="0" marL="0" rtl="0" algn="l">
                        <a:lnSpc>
                          <a:spcPct val="129500"/>
                        </a:lnSpc>
                        <a:spcBef>
                          <a:spcPts val="0"/>
                        </a:spcBef>
                        <a:spcAft>
                          <a:spcPts val="0"/>
                        </a:spcAft>
                        <a:buNone/>
                      </a:pPr>
                      <a:r>
                        <a:rPr lang="en-US" sz="1000"/>
                        <a:t>Análisis de requerimientos (ERS)</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r>
              <a:tr h="476250">
                <a:tc>
                  <a:txBody>
                    <a:bodyPr/>
                    <a:lstStyle/>
                    <a:p>
                      <a:pPr indent="0" lvl="0" marL="0" rtl="0" algn="l">
                        <a:lnSpc>
                          <a:spcPct val="129500"/>
                        </a:lnSpc>
                        <a:spcBef>
                          <a:spcPts val="0"/>
                        </a:spcBef>
                        <a:spcAft>
                          <a:spcPts val="0"/>
                        </a:spcAft>
                        <a:buNone/>
                      </a:pPr>
                      <a:r>
                        <a:rPr lang="en-US" sz="1000"/>
                        <a:t>Planificación y control del proyecto</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BE5D5"/>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BE5D5"/>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BE5D5"/>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BE5D5"/>
                    </a:solidFill>
                  </a:tcPr>
                </a:tc>
              </a:tr>
              <a:tr h="476250">
                <a:tc>
                  <a:txBody>
                    <a:bodyPr/>
                    <a:lstStyle/>
                    <a:p>
                      <a:pPr indent="0" lvl="0" marL="0" rtl="0" algn="l">
                        <a:lnSpc>
                          <a:spcPct val="129500"/>
                        </a:lnSpc>
                        <a:spcBef>
                          <a:spcPts val="0"/>
                        </a:spcBef>
                        <a:spcAft>
                          <a:spcPts val="0"/>
                        </a:spcAft>
                        <a:buNone/>
                      </a:pPr>
                      <a:r>
                        <a:rPr lang="en-US" sz="1000"/>
                        <a:t>Diseño y creación de base de datos</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r>
              <a:tr h="476250">
                <a:tc>
                  <a:txBody>
                    <a:bodyPr/>
                    <a:lstStyle/>
                    <a:p>
                      <a:pPr indent="0" lvl="0" marL="0" rtl="0" algn="l">
                        <a:lnSpc>
                          <a:spcPct val="129500"/>
                        </a:lnSpc>
                        <a:spcBef>
                          <a:spcPts val="0"/>
                        </a:spcBef>
                        <a:spcAft>
                          <a:spcPts val="0"/>
                        </a:spcAft>
                        <a:buNone/>
                      </a:pPr>
                      <a:r>
                        <a:rPr lang="en-US" sz="1000"/>
                        <a:t>Diseño de arquitectura (DAS)</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E2EFD9"/>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r>
              <a:tr h="476250">
                <a:tc>
                  <a:txBody>
                    <a:bodyPr/>
                    <a:lstStyle/>
                    <a:p>
                      <a:pPr indent="0" lvl="0" marL="0" rtl="0" algn="l">
                        <a:lnSpc>
                          <a:spcPct val="129500"/>
                        </a:lnSpc>
                        <a:spcBef>
                          <a:spcPts val="0"/>
                        </a:spcBef>
                        <a:spcAft>
                          <a:spcPts val="0"/>
                        </a:spcAft>
                        <a:buNone/>
                      </a:pPr>
                      <a:r>
                        <a:rPr lang="en-US" sz="1000"/>
                        <a:t>Integración de datos y procesamiento</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r>
              <a:tr h="476250">
                <a:tc>
                  <a:txBody>
                    <a:bodyPr/>
                    <a:lstStyle/>
                    <a:p>
                      <a:pPr indent="0" lvl="0" marL="0" rtl="0" algn="l">
                        <a:lnSpc>
                          <a:spcPct val="129500"/>
                        </a:lnSpc>
                        <a:spcBef>
                          <a:spcPts val="0"/>
                        </a:spcBef>
                        <a:spcAft>
                          <a:spcPts val="0"/>
                        </a:spcAft>
                        <a:buNone/>
                      </a:pPr>
                      <a:r>
                        <a:rPr lang="en-US" sz="1000"/>
                        <a:t>Desarrollo de front-end y back-end</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r>
              <a:tr h="476250">
                <a:tc>
                  <a:txBody>
                    <a:bodyPr/>
                    <a:lstStyle/>
                    <a:p>
                      <a:pPr indent="0" lvl="0" marL="0" rtl="0" algn="l">
                        <a:lnSpc>
                          <a:spcPct val="129500"/>
                        </a:lnSpc>
                        <a:spcBef>
                          <a:spcPts val="0"/>
                        </a:spcBef>
                        <a:spcAft>
                          <a:spcPts val="0"/>
                        </a:spcAft>
                        <a:buNone/>
                      </a:pPr>
                      <a:r>
                        <a:rPr lang="en-US" sz="1000"/>
                        <a:t>Programación SQL</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r>
              <a:tr h="476250">
                <a:tc>
                  <a:txBody>
                    <a:bodyPr/>
                    <a:lstStyle/>
                    <a:p>
                      <a:pPr indent="0" lvl="0" marL="0" rtl="0" algn="l">
                        <a:lnSpc>
                          <a:spcPct val="129500"/>
                        </a:lnSpc>
                        <a:spcBef>
                          <a:spcPts val="0"/>
                        </a:spcBef>
                        <a:spcAft>
                          <a:spcPts val="0"/>
                        </a:spcAft>
                        <a:buNone/>
                      </a:pPr>
                      <a:r>
                        <a:rPr lang="en-US" sz="1000"/>
                        <a:t>Integración de agentes inteligentes</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r>
              <a:tr h="476250">
                <a:tc>
                  <a:txBody>
                    <a:bodyPr/>
                    <a:lstStyle/>
                    <a:p>
                      <a:pPr indent="0" lvl="0" marL="0" rtl="0" algn="l">
                        <a:lnSpc>
                          <a:spcPct val="129500"/>
                        </a:lnSpc>
                        <a:spcBef>
                          <a:spcPts val="0"/>
                        </a:spcBef>
                        <a:spcAft>
                          <a:spcPts val="0"/>
                        </a:spcAft>
                        <a:buNone/>
                      </a:pPr>
                      <a:r>
                        <a:rPr lang="en-US" sz="1000"/>
                        <a:t>Despliegue en Azure</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BE5D5"/>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BE5D5"/>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BE5D5"/>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r>
              <a:tr h="476250">
                <a:tc>
                  <a:txBody>
                    <a:bodyPr/>
                    <a:lstStyle/>
                    <a:p>
                      <a:pPr indent="0" lvl="0" marL="0" rtl="0" algn="l">
                        <a:lnSpc>
                          <a:spcPct val="129500"/>
                        </a:lnSpc>
                        <a:spcBef>
                          <a:spcPts val="0"/>
                        </a:spcBef>
                        <a:spcAft>
                          <a:spcPts val="0"/>
                        </a:spcAft>
                        <a:buNone/>
                      </a:pPr>
                      <a:r>
                        <a:rPr lang="en-US" sz="1000"/>
                        <a:t>Validación de seguridad</a:t>
                      </a:r>
                      <a:endParaRPr sz="1000"/>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D9D9D9"/>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D9D9D9"/>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D9D9D9"/>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rgbClr val="BFBFBF"/>
                      </a:solidFill>
                      <a:prstDash val="solid"/>
                      <a:round/>
                      <a:headEnd len="sm" w="sm" type="none"/>
                      <a:tailEnd len="sm" w="sm" type="none"/>
                    </a:lnL>
                    <a:lnR cap="flat" cmpd="sng" w="9525">
                      <a:solidFill>
                        <a:srgbClr val="BFBFBF"/>
                      </a:solidFill>
                      <a:prstDash val="solid"/>
                      <a:round/>
                      <a:headEnd len="sm" w="sm" type="none"/>
                      <a:tailEnd len="sm" w="sm" type="none"/>
                    </a:lnR>
                    <a:lnT cap="flat" cmpd="sng" w="9525">
                      <a:solidFill>
                        <a:srgbClr val="BFBFBF"/>
                      </a:solidFill>
                      <a:prstDash val="solid"/>
                      <a:round/>
                      <a:headEnd len="sm" w="sm" type="none"/>
                      <a:tailEnd len="sm" w="sm" type="none"/>
                    </a:lnT>
                    <a:lnB cap="flat" cmpd="sng" w="9525">
                      <a:solidFill>
                        <a:srgbClr val="BFBFBF"/>
                      </a:solidFill>
                      <a:prstDash val="solid"/>
                      <a:round/>
                      <a:headEnd len="sm" w="sm" type="none"/>
                      <a:tailEnd len="sm" w="sm" type="none"/>
                    </a:lnB>
                    <a:solidFill>
                      <a:srgbClr val="FBE5D5"/>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9"/>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257" l="0" r="0" t="-9258"/>
            </a:stretch>
          </a:blipFill>
          <a:ln>
            <a:noFill/>
          </a:ln>
        </p:spPr>
      </p:sp>
      <p:sp>
        <p:nvSpPr>
          <p:cNvPr id="155" name="Google Shape;155;p9"/>
          <p:cNvSpPr/>
          <p:nvPr/>
        </p:nvSpPr>
        <p:spPr>
          <a:xfrm flipH="1" rot="-1372601">
            <a:off x="13228724" y="382987"/>
            <a:ext cx="5662151" cy="2379890"/>
          </a:xfrm>
          <a:custGeom>
            <a:rect b="b" l="l" r="r" t="t"/>
            <a:pathLst>
              <a:path extrusionOk="0" h="2379890" w="5662151">
                <a:moveTo>
                  <a:pt x="5662151" y="0"/>
                </a:moveTo>
                <a:lnTo>
                  <a:pt x="0" y="0"/>
                </a:lnTo>
                <a:lnTo>
                  <a:pt x="0" y="2379891"/>
                </a:lnTo>
                <a:lnTo>
                  <a:pt x="5662151" y="2379891"/>
                </a:lnTo>
                <a:lnTo>
                  <a:pt x="5662151" y="0"/>
                </a:lnTo>
                <a:close/>
              </a:path>
            </a:pathLst>
          </a:custGeom>
          <a:blipFill rotWithShape="1">
            <a:blip r:embed="rId4">
              <a:alphaModFix/>
            </a:blip>
            <a:stretch>
              <a:fillRect b="-119347" l="0" r="-96668" t="-91810"/>
            </a:stretch>
          </a:blipFill>
          <a:ln>
            <a:noFill/>
          </a:ln>
        </p:spPr>
      </p:sp>
      <p:sp>
        <p:nvSpPr>
          <p:cNvPr id="156" name="Google Shape;156;p9"/>
          <p:cNvSpPr/>
          <p:nvPr/>
        </p:nvSpPr>
        <p:spPr>
          <a:xfrm flipH="1" rot="-1211895">
            <a:off x="-948949" y="7874294"/>
            <a:ext cx="5606335" cy="2867047"/>
          </a:xfrm>
          <a:custGeom>
            <a:rect b="b" l="l" r="r" t="t"/>
            <a:pathLst>
              <a:path extrusionOk="0" h="2867047" w="5606335">
                <a:moveTo>
                  <a:pt x="5606335" y="0"/>
                </a:moveTo>
                <a:lnTo>
                  <a:pt x="0" y="0"/>
                </a:lnTo>
                <a:lnTo>
                  <a:pt x="0" y="2867047"/>
                </a:lnTo>
                <a:lnTo>
                  <a:pt x="5606335" y="2867047"/>
                </a:lnTo>
                <a:lnTo>
                  <a:pt x="5606335" y="0"/>
                </a:lnTo>
                <a:close/>
              </a:path>
            </a:pathLst>
          </a:custGeom>
          <a:blipFill rotWithShape="1">
            <a:blip r:embed="rId5">
              <a:alphaModFix/>
            </a:blip>
            <a:stretch>
              <a:fillRect b="-43483" l="-104135" r="0" t="-121965"/>
            </a:stretch>
          </a:blipFill>
          <a:ln>
            <a:noFill/>
          </a:ln>
        </p:spPr>
      </p:sp>
      <p:sp>
        <p:nvSpPr>
          <p:cNvPr id="157" name="Google Shape;157;p9"/>
          <p:cNvSpPr txBox="1"/>
          <p:nvPr/>
        </p:nvSpPr>
        <p:spPr>
          <a:xfrm>
            <a:off x="4500752" y="3144372"/>
            <a:ext cx="9286496" cy="1025271"/>
          </a:xfrm>
          <a:prstGeom prst="rect">
            <a:avLst/>
          </a:prstGeom>
          <a:noFill/>
          <a:ln>
            <a:noFill/>
          </a:ln>
        </p:spPr>
        <p:txBody>
          <a:bodyPr anchorCtr="0" anchor="t" bIns="0" lIns="0" spcFirstLastPara="1" rIns="0" wrap="square" tIns="0">
            <a:spAutoFit/>
          </a:bodyPr>
          <a:lstStyle/>
          <a:p>
            <a:pPr indent="0" lvl="0" marL="0" marR="0" rtl="0" algn="ctr">
              <a:lnSpc>
                <a:spcPct val="111000"/>
              </a:lnSpc>
              <a:spcBef>
                <a:spcPts val="0"/>
              </a:spcBef>
              <a:spcAft>
                <a:spcPts val="0"/>
              </a:spcAft>
              <a:buNone/>
            </a:pPr>
            <a:r>
              <a:rPr b="0" i="0" lang="en-US" sz="7200" u="none" cap="none" strike="noStrike">
                <a:solidFill>
                  <a:srgbClr val="F4F8FF"/>
                </a:solidFill>
                <a:latin typeface="League Spartan"/>
                <a:ea typeface="League Spartan"/>
                <a:cs typeface="League Spartan"/>
                <a:sym typeface="League Spartan"/>
              </a:rPr>
              <a:t>Conclusión</a:t>
            </a:r>
            <a:endParaRPr/>
          </a:p>
        </p:txBody>
      </p:sp>
      <p:sp>
        <p:nvSpPr>
          <p:cNvPr id="158" name="Google Shape;158;p9"/>
          <p:cNvSpPr txBox="1"/>
          <p:nvPr/>
        </p:nvSpPr>
        <p:spPr>
          <a:xfrm>
            <a:off x="4081075" y="4484263"/>
            <a:ext cx="10296934" cy="3371548"/>
          </a:xfrm>
          <a:prstGeom prst="rect">
            <a:avLst/>
          </a:prstGeom>
          <a:noFill/>
          <a:ln>
            <a:noFill/>
          </a:ln>
        </p:spPr>
        <p:txBody>
          <a:bodyPr anchorCtr="0" anchor="t" bIns="0" lIns="0" spcFirstLastPara="1" rIns="0" wrap="square" tIns="0">
            <a:spAutoFit/>
          </a:bodyPr>
          <a:lstStyle/>
          <a:p>
            <a:pPr indent="0" lvl="0" marL="0" marR="0" rtl="0" algn="ctr">
              <a:lnSpc>
                <a:spcPct val="157054"/>
              </a:lnSpc>
              <a:spcBef>
                <a:spcPts val="0"/>
              </a:spcBef>
              <a:spcAft>
                <a:spcPts val="0"/>
              </a:spcAft>
              <a:buNone/>
            </a:pPr>
            <a:r>
              <a:rPr b="1" i="0" lang="en-US" sz="2438" u="none" cap="none" strike="noStrike">
                <a:solidFill>
                  <a:srgbClr val="FFFFFF"/>
                </a:solidFill>
                <a:latin typeface="Montserrat Medium"/>
                <a:ea typeface="Montserrat Medium"/>
                <a:cs typeface="Montserrat Medium"/>
                <a:sym typeface="Montserrat Medium"/>
              </a:rPr>
              <a:t>Krino Insight representa una solución innovadora que combina inteligencia artificial y desarrollo web para transformar el proceso de corrección académica. Su implementación no solo optimiza la carga administrativa de los docentes, sino que también mejora la calidad y rapidez de la retroalimentación, aportando valor real a la experiencia educativa y alineándose con los objetivos de innovación de Duoc UC.</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6286" l="-16803" r="0" t="-18303"/>
            </a:stretch>
          </a:blipFill>
          <a:ln>
            <a:noFill/>
          </a:ln>
        </p:spPr>
      </p:sp>
      <p:sp>
        <p:nvSpPr>
          <p:cNvPr id="164" name="Google Shape;164;p10"/>
          <p:cNvSpPr/>
          <p:nvPr/>
        </p:nvSpPr>
        <p:spPr>
          <a:xfrm>
            <a:off x="1409908" y="1256948"/>
            <a:ext cx="14856501" cy="8895330"/>
          </a:xfrm>
          <a:custGeom>
            <a:rect b="b" l="l" r="r" t="t"/>
            <a:pathLst>
              <a:path extrusionOk="0" h="8895330" w="14856501">
                <a:moveTo>
                  <a:pt x="0" y="0"/>
                </a:moveTo>
                <a:lnTo>
                  <a:pt x="14856501" y="0"/>
                </a:lnTo>
                <a:lnTo>
                  <a:pt x="14856501" y="8895330"/>
                </a:lnTo>
                <a:lnTo>
                  <a:pt x="0" y="8895330"/>
                </a:lnTo>
                <a:lnTo>
                  <a:pt x="0" y="0"/>
                </a:lnTo>
                <a:close/>
              </a:path>
            </a:pathLst>
          </a:custGeom>
          <a:blipFill rotWithShape="1">
            <a:blip r:embed="rId4">
              <a:alphaModFix amt="85000"/>
            </a:blip>
            <a:stretch>
              <a:fillRect b="0" l="0" r="0" t="0"/>
            </a:stretch>
          </a:blipFill>
          <a:ln>
            <a:noFill/>
          </a:ln>
        </p:spPr>
      </p:sp>
      <p:sp>
        <p:nvSpPr>
          <p:cNvPr id="165" name="Google Shape;165;p10"/>
          <p:cNvSpPr txBox="1"/>
          <p:nvPr/>
        </p:nvSpPr>
        <p:spPr>
          <a:xfrm>
            <a:off x="2555677" y="3499077"/>
            <a:ext cx="13176647" cy="3151527"/>
          </a:xfrm>
          <a:prstGeom prst="rect">
            <a:avLst/>
          </a:prstGeom>
          <a:noFill/>
          <a:ln>
            <a:noFill/>
          </a:ln>
        </p:spPr>
        <p:txBody>
          <a:bodyPr anchorCtr="0" anchor="t" bIns="0" lIns="0" spcFirstLastPara="1" rIns="0" wrap="square" tIns="0">
            <a:spAutoFit/>
          </a:bodyPr>
          <a:lstStyle/>
          <a:p>
            <a:pPr indent="0" lvl="0" marL="0" marR="0" rtl="0" algn="ctr">
              <a:lnSpc>
                <a:spcPct val="119007"/>
              </a:lnSpc>
              <a:spcBef>
                <a:spcPts val="0"/>
              </a:spcBef>
              <a:spcAft>
                <a:spcPts val="0"/>
              </a:spcAft>
              <a:buNone/>
            </a:pPr>
            <a:r>
              <a:rPr b="1" i="0" lang="en-US" sz="10438" u="none" cap="none" strike="noStrike">
                <a:solidFill>
                  <a:srgbClr val="FFFFFF"/>
                </a:solidFill>
                <a:latin typeface="League Spartan"/>
                <a:ea typeface="League Spartan"/>
                <a:cs typeface="League Spartan"/>
                <a:sym typeface="League Spartan"/>
              </a:rPr>
              <a:t>KRINO INSIGHT</a:t>
            </a:r>
            <a:endParaRPr/>
          </a:p>
          <a:p>
            <a:pPr indent="0" lvl="0" marL="0" marR="0" rtl="0" algn="ctr">
              <a:lnSpc>
                <a:spcPct val="119007"/>
              </a:lnSpc>
              <a:spcBef>
                <a:spcPts val="0"/>
              </a:spcBef>
              <a:spcAft>
                <a:spcPts val="0"/>
              </a:spcAft>
              <a:buNone/>
            </a:pPr>
            <a:r>
              <a:t/>
            </a:r>
            <a:endParaRPr b="1" i="0" sz="10438" u="none" cap="none" strike="noStrike">
              <a:solidFill>
                <a:srgbClr val="FFFFFF"/>
              </a:solidFill>
              <a:latin typeface="League Spartan"/>
              <a:ea typeface="League Spartan"/>
              <a:cs typeface="League Spartan"/>
              <a:sym typeface="League Spartan"/>
            </a:endParaRPr>
          </a:p>
        </p:txBody>
      </p:sp>
      <p:sp>
        <p:nvSpPr>
          <p:cNvPr id="166" name="Google Shape;166;p10"/>
          <p:cNvSpPr txBox="1"/>
          <p:nvPr/>
        </p:nvSpPr>
        <p:spPr>
          <a:xfrm>
            <a:off x="3860783" y="5944893"/>
            <a:ext cx="9954751" cy="1401896"/>
          </a:xfrm>
          <a:prstGeom prst="rect">
            <a:avLst/>
          </a:prstGeom>
          <a:noFill/>
          <a:ln>
            <a:noFill/>
          </a:ln>
        </p:spPr>
        <p:txBody>
          <a:bodyPr anchorCtr="0" anchor="t" bIns="0" lIns="0" spcFirstLastPara="1" rIns="0" wrap="square" tIns="0">
            <a:spAutoFit/>
          </a:bodyPr>
          <a:lstStyle/>
          <a:p>
            <a:pPr indent="0" lvl="0" marL="0" marR="0" rtl="0" algn="l">
              <a:lnSpc>
                <a:spcPct val="122005"/>
              </a:lnSpc>
              <a:spcBef>
                <a:spcPts val="0"/>
              </a:spcBef>
              <a:spcAft>
                <a:spcPts val="0"/>
              </a:spcAft>
              <a:buNone/>
            </a:pPr>
            <a:r>
              <a:rPr b="0" i="1" lang="en-US" sz="3072" u="none" cap="none" strike="noStrike">
                <a:solidFill>
                  <a:srgbClr val="FFFFFF"/>
                </a:solidFill>
                <a:latin typeface="League Spartan"/>
                <a:ea typeface="League Spartan"/>
                <a:cs typeface="League Spartan"/>
                <a:sym typeface="League Spartan"/>
              </a:rPr>
              <a:t>Integrantes: Benjamín Ruiz, Cristian Mansilla, Matías Soto</a:t>
            </a:r>
            <a:endParaRPr/>
          </a:p>
          <a:p>
            <a:pPr indent="0" lvl="0" marL="0" marR="0" rtl="0" algn="ctr">
              <a:lnSpc>
                <a:spcPct val="122005"/>
              </a:lnSpc>
              <a:spcBef>
                <a:spcPts val="0"/>
              </a:spcBef>
              <a:spcAft>
                <a:spcPts val="0"/>
              </a:spcAft>
              <a:buNone/>
            </a:pPr>
            <a:r>
              <a:t/>
            </a:r>
            <a:endParaRPr b="0" i="1" sz="3072" u="none" cap="none" strike="noStrike">
              <a:solidFill>
                <a:srgbClr val="FFFFFF"/>
              </a:solidFill>
              <a:latin typeface="League Spartan"/>
              <a:ea typeface="League Spartan"/>
              <a:cs typeface="League Spartan"/>
              <a:sym typeface="League Spartan"/>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